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6"/>
  </p:notesMasterIdLst>
  <p:sldIdLst>
    <p:sldId id="256" r:id="rId5"/>
    <p:sldId id="2146847054" r:id="rId6"/>
    <p:sldId id="262" r:id="rId7"/>
    <p:sldId id="263" r:id="rId8"/>
    <p:sldId id="265" r:id="rId9"/>
    <p:sldId id="2146847057" r:id="rId10"/>
    <p:sldId id="2146847060" r:id="rId11"/>
    <p:sldId id="2146847062" r:id="rId12"/>
    <p:sldId id="2146847061" r:id="rId13"/>
    <p:sldId id="2146847055"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307" y="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24-02-2025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2/24/2025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2/24/2025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2/24/2025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2/24/2025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2/24/2025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2/24/2025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2/24/2025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2/24/2025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2/24/2025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2/24/2025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2/24/2025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2/24/2025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Aliya65/Steganography"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839585" y="1821635"/>
            <a:ext cx="9908771" cy="977778"/>
          </a:xfrm>
        </p:spPr>
        <p:txBody>
          <a:bodyPr>
            <a:normAutofit/>
          </a:bodyPr>
          <a:lstStyle/>
          <a:p>
            <a:pPr algn="ctr"/>
            <a:r>
              <a:rPr lang="en-US" sz="2800" b="1" dirty="0">
                <a:solidFill>
                  <a:schemeClr val="accent1"/>
                </a:solidFill>
                <a:latin typeface="Arial" panose="020B0604020202020204" pitchFamily="34" charset="0"/>
                <a:cs typeface="Arial" panose="020B0604020202020204" pitchFamily="34" charset="0"/>
              </a:rPr>
              <a:t>SECURE DATA HIDING IN IMAGES USING STEGANOGRAPHY</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CAPSTONE PROJECT</a:t>
            </a:r>
          </a:p>
        </p:txBody>
      </p:sp>
      <p:sp>
        <p:nvSpPr>
          <p:cNvPr id="4" name="TextBox 3"/>
          <p:cNvSpPr txBox="1"/>
          <p:nvPr/>
        </p:nvSpPr>
        <p:spPr>
          <a:xfrm>
            <a:off x="2984269" y="4330931"/>
            <a:ext cx="8113443" cy="1631216"/>
          </a:xfrm>
          <a:prstGeom prst="rect">
            <a:avLst/>
          </a:prstGeom>
          <a:noFill/>
        </p:spPr>
        <p:txBody>
          <a:bodyPr wrap="square" lIns="91440" tIns="45720" rIns="91440" bIns="45720" rtlCol="0" anchor="t">
            <a:spAutoFit/>
          </a:bodyPr>
          <a:lstStyle/>
          <a:p>
            <a:r>
              <a:rPr lang="en-US" sz="2000" b="1" dirty="0">
                <a:solidFill>
                  <a:schemeClr val="accent1">
                    <a:lumMod val="40000"/>
                    <a:lumOff val="60000"/>
                  </a:schemeClr>
                </a:solidFill>
                <a:latin typeface="Arial" pitchFamily="34" charset="0"/>
                <a:cs typeface="Arial" pitchFamily="34" charset="0"/>
              </a:rPr>
              <a:t>Presented By: Aliya Asif Sayyed</a:t>
            </a:r>
          </a:p>
          <a:p>
            <a:r>
              <a:rPr lang="en-US" sz="2000" b="1" dirty="0">
                <a:solidFill>
                  <a:schemeClr val="accent1">
                    <a:lumMod val="40000"/>
                    <a:lumOff val="60000"/>
                  </a:schemeClr>
                </a:solidFill>
                <a:latin typeface="Arial"/>
                <a:cs typeface="Arial"/>
              </a:rPr>
              <a:t>Student Name : Aliya Asif Sayyed</a:t>
            </a:r>
          </a:p>
          <a:p>
            <a:r>
              <a:rPr lang="en-US" sz="2000" b="1" dirty="0">
                <a:solidFill>
                  <a:schemeClr val="accent1">
                    <a:lumMod val="40000"/>
                    <a:lumOff val="60000"/>
                  </a:schemeClr>
                </a:solidFill>
                <a:latin typeface="Arial"/>
                <a:cs typeface="Arial"/>
              </a:rPr>
              <a:t>College Name : MIT ACSC, PUNE</a:t>
            </a:r>
          </a:p>
          <a:p>
            <a:r>
              <a:rPr lang="en-US" sz="2000" b="1" dirty="0">
                <a:solidFill>
                  <a:schemeClr val="accent1">
                    <a:lumMod val="40000"/>
                    <a:lumOff val="60000"/>
                  </a:schemeClr>
                </a:solidFill>
                <a:latin typeface="Arial"/>
                <a:cs typeface="Arial"/>
              </a:rPr>
              <a:t>Department : Cyber Security</a:t>
            </a:r>
          </a:p>
          <a:p>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scope(optional)</a:t>
            </a:r>
          </a:p>
        </p:txBody>
      </p:sp>
      <p:sp>
        <p:nvSpPr>
          <p:cNvPr id="8" name="Content Placeholder 2">
            <a:extLst>
              <a:ext uri="{FF2B5EF4-FFF2-40B4-BE49-F238E27FC236}">
                <a16:creationId xmlns:a16="http://schemas.microsoft.com/office/drawing/2014/main" id="{AA5EFF10-7CEA-462E-BD1E-FF042A882DAD}"/>
              </a:ext>
            </a:extLst>
          </p:cNvPr>
          <p:cNvSpPr>
            <a:spLocks noGrp="1"/>
          </p:cNvSpPr>
          <p:nvPr>
            <p:ph idx="1"/>
          </p:nvPr>
        </p:nvSpPr>
        <p:spPr>
          <a:xfrm>
            <a:off x="565692" y="1301750"/>
            <a:ext cx="11045284" cy="4673600"/>
          </a:xfrm>
        </p:spPr>
        <p:txBody>
          <a:bodyPr/>
          <a:lstStyle/>
          <a:p>
            <a:pPr marL="0" indent="0">
              <a:buNone/>
            </a:pPr>
            <a:r>
              <a:rPr lang="en-IN" sz="3200" dirty="0"/>
              <a:t>Future advancements include</a:t>
            </a:r>
            <a:r>
              <a:rPr lang="en-IN" sz="3200" b="1" dirty="0"/>
              <a:t> integrating AI-based </a:t>
            </a:r>
            <a:r>
              <a:rPr lang="en-IN" sz="3200" dirty="0"/>
              <a:t>detections resistance improved payload capacity and multi-layer encryption for enhanced security. The application can be extended to </a:t>
            </a:r>
            <a:r>
              <a:rPr lang="en-IN" sz="3200" b="1" dirty="0"/>
              <a:t>video and audio </a:t>
            </a:r>
            <a:r>
              <a:rPr lang="en-IN" sz="3200" b="1" dirty="0" err="1"/>
              <a:t>steganograpgy</a:t>
            </a:r>
            <a:r>
              <a:rPr lang="en-IN" sz="3200" b="1" dirty="0"/>
              <a:t>.</a:t>
            </a:r>
            <a:r>
              <a:rPr lang="en-IN" sz="3200" dirty="0"/>
              <a:t> For broader use cases, making it an essential tool in </a:t>
            </a:r>
            <a:r>
              <a:rPr lang="en-IN" sz="3200" b="1" dirty="0"/>
              <a:t>cyber security and digital forensics</a:t>
            </a:r>
            <a:r>
              <a:rPr lang="en-IN" b="1" dirty="0"/>
              <a:t>.</a:t>
            </a:r>
          </a:p>
        </p:txBody>
      </p:sp>
    </p:spTree>
    <p:extLst>
      <p:ext uri="{BB962C8B-B14F-4D97-AF65-F5344CB8AC3E}">
        <p14:creationId xmlns:p14="http://schemas.microsoft.com/office/powerpoint/2010/main" val="614882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normAutofit/>
          </a:bodyPr>
          <a:lstStyle/>
          <a:p>
            <a:pPr algn="ctr"/>
            <a:r>
              <a:rPr lang="en-US" sz="4000" b="1" dirty="0">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0" indent="0">
              <a:buNone/>
            </a:pPr>
            <a:endParaRPr lang="en-US" sz="2000" b="1" dirty="0">
              <a:latin typeface="Arial"/>
              <a:ea typeface="+mn-lt"/>
              <a:cs typeface="+mn-lt"/>
            </a:endParaRP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352650" y="1232452"/>
            <a:ext cx="11029615" cy="4673324"/>
          </a:xfrm>
        </p:spPr>
        <p:txBody>
          <a:bodyPr/>
          <a:lstStyle/>
          <a:p>
            <a:pPr marL="0" indent="0">
              <a:buNone/>
            </a:pPr>
            <a:r>
              <a:rPr lang="en-US" sz="3200" dirty="0"/>
              <a:t>With the rise of digital communication, securing sensitive data has become a significant challenge. Traditional encryption methods make the presence of secret data obvious, leading to potential attacks. This project addresses the need for covert data transmission by embedding secret messages within images using steganography, ensuring confidentiality and undetectability.</a:t>
            </a:r>
            <a:endParaRPr lang="en-IN" dirty="0"/>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pPr marL="0" indent="0">
              <a:buNone/>
            </a:pPr>
            <a:r>
              <a:rPr lang="en-IN" sz="3200" dirty="0"/>
              <a:t>The project utilizes </a:t>
            </a:r>
            <a:r>
              <a:rPr lang="en-IN" sz="3200" b="1" dirty="0"/>
              <a:t>LSB (Least Significant Bit) Steganography</a:t>
            </a:r>
            <a:r>
              <a:rPr lang="en-IN" sz="3200" dirty="0"/>
              <a:t>, </a:t>
            </a:r>
            <a:r>
              <a:rPr lang="en-IN" sz="3200" b="1" dirty="0"/>
              <a:t>DCT (Discrete Cosine Transform)</a:t>
            </a:r>
            <a:r>
              <a:rPr lang="en-IN" sz="3200" dirty="0"/>
              <a:t>, and </a:t>
            </a:r>
            <a:r>
              <a:rPr lang="en-IN" sz="3200" b="1" dirty="0"/>
              <a:t>DWT (Discrete Wavelet Transform)</a:t>
            </a:r>
            <a:r>
              <a:rPr lang="en-IN" sz="3200" dirty="0"/>
              <a:t> for secure data hiding. Tools such as </a:t>
            </a:r>
            <a:r>
              <a:rPr lang="en-IN" sz="3200" b="1" dirty="0"/>
              <a:t>Python, OpenCV, and PIL (Python Imaging Library)</a:t>
            </a:r>
            <a:r>
              <a:rPr lang="en-IN" sz="3200" dirty="0"/>
              <a:t> are used for image processing, while cryptographic techniques enhance security.</a:t>
            </a: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p:txBody>
          <a:bodyPr/>
          <a:lstStyle/>
          <a:p>
            <a:pPr marL="0" indent="0">
              <a:buNone/>
            </a:pPr>
            <a:r>
              <a:rPr lang="en-US" sz="3200" dirty="0"/>
              <a:t>Unlike traditional encryption, steganography allows secret communication without raising suspicion. The embedded data is nearly imperceptible to the human eye, making it difficult for attackers to detect. The use of advanced image processing techniques ensures high security while maintaining image quality.</a:t>
            </a:r>
          </a:p>
          <a:p>
            <a:pPr marL="0" indent="0">
              <a:buNone/>
            </a:pPr>
            <a:endParaRPr lang="en-US" sz="2000" b="1" dirty="0"/>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p:txBody>
          <a:bodyPr/>
          <a:lstStyle/>
          <a:p>
            <a:r>
              <a:rPr lang="en-IN" dirty="0">
                <a:solidFill>
                  <a:schemeClr val="accent1"/>
                </a:solidFill>
              </a:rPr>
              <a:t>End users</a:t>
            </a:r>
          </a:p>
        </p:txBody>
      </p:sp>
      <p:sp>
        <p:nvSpPr>
          <p:cNvPr id="3" name="Content Placeholder 2">
            <a:extLst>
              <a:ext uri="{FF2B5EF4-FFF2-40B4-BE49-F238E27FC236}">
                <a16:creationId xmlns:a16="http://schemas.microsoft.com/office/drawing/2014/main" id="{AB679E23-F86A-AFA9-FE9C-7F5A518E8198}"/>
              </a:ext>
            </a:extLst>
          </p:cNvPr>
          <p:cNvSpPr>
            <a:spLocks noGrp="1"/>
          </p:cNvSpPr>
          <p:nvPr>
            <p:ph idx="1"/>
          </p:nvPr>
        </p:nvSpPr>
        <p:spPr>
          <a:xfrm>
            <a:off x="249383" y="1232452"/>
            <a:ext cx="11112044" cy="4673324"/>
          </a:xfrm>
        </p:spPr>
        <p:txBody>
          <a:bodyPr/>
          <a:lstStyle/>
          <a:p>
            <a:pPr marL="0" indent="0">
              <a:buNone/>
            </a:pPr>
            <a:r>
              <a:rPr lang="en-US" sz="3200" dirty="0"/>
              <a:t>This technology benefits </a:t>
            </a:r>
            <a:r>
              <a:rPr lang="en-US" sz="3200" b="1" dirty="0"/>
              <a:t>government agencies, intelligence organizations, journalists, and individuals</a:t>
            </a:r>
            <a:r>
              <a:rPr lang="en-US" sz="3200" dirty="0"/>
              <a:t> requiring secure communication. It is also useful in </a:t>
            </a:r>
            <a:r>
              <a:rPr lang="en-US" sz="3200" b="1" dirty="0"/>
              <a:t>digital watermarking, copyright protection, and secure document transmission</a:t>
            </a:r>
            <a:r>
              <a:rPr lang="en-US" sz="3200" dirty="0"/>
              <a:t> for industries such as </a:t>
            </a:r>
            <a:r>
              <a:rPr lang="en-US" sz="3200" b="1" dirty="0"/>
              <a:t>banking and cybersecurity</a:t>
            </a:r>
            <a:r>
              <a:rPr lang="en-US" sz="3200" dirty="0"/>
              <a:t>.</a:t>
            </a:r>
          </a:p>
          <a:p>
            <a:pPr marL="0" indent="0">
              <a:buNone/>
            </a:pPr>
            <a:endParaRPr lang="en-US" sz="3200" b="1" dirty="0"/>
          </a:p>
          <a:p>
            <a:pPr marL="0" indent="0">
              <a:buNone/>
            </a:pPr>
            <a:endParaRPr lang="en-IN" dirty="0"/>
          </a:p>
        </p:txBody>
      </p:sp>
    </p:spTree>
    <p:extLst>
      <p:ext uri="{BB962C8B-B14F-4D97-AF65-F5344CB8AC3E}">
        <p14:creationId xmlns:p14="http://schemas.microsoft.com/office/powerpoint/2010/main" val="381904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070C-FF0D-BBE3-3D8A-C3794CCCE8A2}"/>
              </a:ext>
            </a:extLst>
          </p:cNvPr>
          <p:cNvSpPr>
            <a:spLocks noGrp="1"/>
          </p:cNvSpPr>
          <p:nvPr>
            <p:ph type="title"/>
          </p:nvPr>
        </p:nvSpPr>
        <p:spPr/>
        <p:txBody>
          <a:bodyPr/>
          <a:lstStyle/>
          <a:p>
            <a:r>
              <a:rPr lang="en-IN" dirty="0">
                <a:solidFill>
                  <a:schemeClr val="accent1"/>
                </a:solidFill>
              </a:rPr>
              <a:t>Results</a:t>
            </a:r>
          </a:p>
        </p:txBody>
      </p:sp>
      <p:sp>
        <p:nvSpPr>
          <p:cNvPr id="3" name="Content Placeholder 2">
            <a:extLst>
              <a:ext uri="{FF2B5EF4-FFF2-40B4-BE49-F238E27FC236}">
                <a16:creationId xmlns:a16="http://schemas.microsoft.com/office/drawing/2014/main" id="{805D7125-AC62-752D-6E68-9EB88BCC631C}"/>
              </a:ext>
            </a:extLst>
          </p:cNvPr>
          <p:cNvSpPr>
            <a:spLocks noGrp="1"/>
          </p:cNvSpPr>
          <p:nvPr>
            <p:ph idx="1"/>
          </p:nvPr>
        </p:nvSpPr>
        <p:spPr>
          <a:xfrm>
            <a:off x="249382" y="1302026"/>
            <a:ext cx="11361425" cy="4673324"/>
          </a:xfrm>
        </p:spPr>
        <p:txBody>
          <a:bodyPr/>
          <a:lstStyle/>
          <a:p>
            <a:pPr marL="0" indent="0">
              <a:buNone/>
            </a:pPr>
            <a:endParaRPr lang="en-US" sz="3200" b="1" dirty="0"/>
          </a:p>
          <a:p>
            <a:pPr marL="0" indent="0">
              <a:buNone/>
            </a:pPr>
            <a:endParaRPr lang="en-IN" dirty="0"/>
          </a:p>
        </p:txBody>
      </p:sp>
      <p:pic>
        <p:nvPicPr>
          <p:cNvPr id="15" name="Picture 14">
            <a:extLst>
              <a:ext uri="{FF2B5EF4-FFF2-40B4-BE49-F238E27FC236}">
                <a16:creationId xmlns:a16="http://schemas.microsoft.com/office/drawing/2014/main" id="{E0251103-144A-4E57-ABD4-840BD2EF56DF}"/>
              </a:ext>
            </a:extLst>
          </p:cNvPr>
          <p:cNvPicPr>
            <a:picLocks noChangeAspect="1"/>
          </p:cNvPicPr>
          <p:nvPr/>
        </p:nvPicPr>
        <p:blipFill>
          <a:blip r:embed="rId2"/>
          <a:stretch>
            <a:fillRect/>
          </a:stretch>
        </p:blipFill>
        <p:spPr>
          <a:xfrm>
            <a:off x="249380" y="1791912"/>
            <a:ext cx="3599411" cy="2202353"/>
          </a:xfrm>
          <a:prstGeom prst="rect">
            <a:avLst/>
          </a:prstGeom>
        </p:spPr>
      </p:pic>
      <p:pic>
        <p:nvPicPr>
          <p:cNvPr id="17" name="Picture 16">
            <a:extLst>
              <a:ext uri="{FF2B5EF4-FFF2-40B4-BE49-F238E27FC236}">
                <a16:creationId xmlns:a16="http://schemas.microsoft.com/office/drawing/2014/main" id="{9832AD0C-D3C8-4BEB-9C62-A5F6B2E18701}"/>
              </a:ext>
            </a:extLst>
          </p:cNvPr>
          <p:cNvPicPr>
            <a:picLocks noChangeAspect="1"/>
          </p:cNvPicPr>
          <p:nvPr/>
        </p:nvPicPr>
        <p:blipFill>
          <a:blip r:embed="rId3"/>
          <a:stretch>
            <a:fillRect/>
          </a:stretch>
        </p:blipFill>
        <p:spPr>
          <a:xfrm>
            <a:off x="249381" y="4334061"/>
            <a:ext cx="3599411" cy="2202353"/>
          </a:xfrm>
          <a:prstGeom prst="rect">
            <a:avLst/>
          </a:prstGeom>
        </p:spPr>
      </p:pic>
      <p:pic>
        <p:nvPicPr>
          <p:cNvPr id="19" name="Picture 18">
            <a:extLst>
              <a:ext uri="{FF2B5EF4-FFF2-40B4-BE49-F238E27FC236}">
                <a16:creationId xmlns:a16="http://schemas.microsoft.com/office/drawing/2014/main" id="{3BAD6912-5517-4BBE-AEF4-0A0D93156EAA}"/>
              </a:ext>
            </a:extLst>
          </p:cNvPr>
          <p:cNvPicPr>
            <a:picLocks noChangeAspect="1"/>
          </p:cNvPicPr>
          <p:nvPr/>
        </p:nvPicPr>
        <p:blipFill>
          <a:blip r:embed="rId4"/>
          <a:stretch>
            <a:fillRect/>
          </a:stretch>
        </p:blipFill>
        <p:spPr>
          <a:xfrm>
            <a:off x="4064784" y="1791911"/>
            <a:ext cx="3915294" cy="2202353"/>
          </a:xfrm>
          <a:prstGeom prst="rect">
            <a:avLst/>
          </a:prstGeom>
        </p:spPr>
      </p:pic>
      <p:pic>
        <p:nvPicPr>
          <p:cNvPr id="21" name="Picture 20">
            <a:extLst>
              <a:ext uri="{FF2B5EF4-FFF2-40B4-BE49-F238E27FC236}">
                <a16:creationId xmlns:a16="http://schemas.microsoft.com/office/drawing/2014/main" id="{05BEE535-0283-48D4-961A-9F4B34CDA066}"/>
              </a:ext>
            </a:extLst>
          </p:cNvPr>
          <p:cNvPicPr>
            <a:picLocks noChangeAspect="1"/>
          </p:cNvPicPr>
          <p:nvPr/>
        </p:nvPicPr>
        <p:blipFill>
          <a:blip r:embed="rId5"/>
          <a:stretch>
            <a:fillRect/>
          </a:stretch>
        </p:blipFill>
        <p:spPr>
          <a:xfrm>
            <a:off x="4072091" y="4338171"/>
            <a:ext cx="3907987" cy="2198243"/>
          </a:xfrm>
          <a:prstGeom prst="rect">
            <a:avLst/>
          </a:prstGeom>
        </p:spPr>
      </p:pic>
      <p:pic>
        <p:nvPicPr>
          <p:cNvPr id="23" name="Picture 22">
            <a:extLst>
              <a:ext uri="{FF2B5EF4-FFF2-40B4-BE49-F238E27FC236}">
                <a16:creationId xmlns:a16="http://schemas.microsoft.com/office/drawing/2014/main" id="{E970FFC7-B34F-471A-9E16-A20B163DB90B}"/>
              </a:ext>
            </a:extLst>
          </p:cNvPr>
          <p:cNvPicPr>
            <a:picLocks noChangeAspect="1"/>
          </p:cNvPicPr>
          <p:nvPr/>
        </p:nvPicPr>
        <p:blipFill>
          <a:blip r:embed="rId6"/>
          <a:stretch>
            <a:fillRect/>
          </a:stretch>
        </p:blipFill>
        <p:spPr>
          <a:xfrm>
            <a:off x="8196071" y="1791910"/>
            <a:ext cx="3915295" cy="2202353"/>
          </a:xfrm>
          <a:prstGeom prst="rect">
            <a:avLst/>
          </a:prstGeom>
        </p:spPr>
      </p:pic>
      <p:pic>
        <p:nvPicPr>
          <p:cNvPr id="25" name="Picture 24">
            <a:extLst>
              <a:ext uri="{FF2B5EF4-FFF2-40B4-BE49-F238E27FC236}">
                <a16:creationId xmlns:a16="http://schemas.microsoft.com/office/drawing/2014/main" id="{6DC729C4-7BE7-449E-9647-8ACE5EA6F00E}"/>
              </a:ext>
            </a:extLst>
          </p:cNvPr>
          <p:cNvPicPr>
            <a:picLocks noChangeAspect="1"/>
          </p:cNvPicPr>
          <p:nvPr/>
        </p:nvPicPr>
        <p:blipFill>
          <a:blip r:embed="rId7"/>
          <a:stretch>
            <a:fillRect/>
          </a:stretch>
        </p:blipFill>
        <p:spPr>
          <a:xfrm>
            <a:off x="8203377" y="4334060"/>
            <a:ext cx="3915296" cy="2202354"/>
          </a:xfrm>
          <a:prstGeom prst="rect">
            <a:avLst/>
          </a:prstGeom>
        </p:spPr>
      </p:pic>
      <p:sp>
        <p:nvSpPr>
          <p:cNvPr id="26" name="TextBox 25">
            <a:extLst>
              <a:ext uri="{FF2B5EF4-FFF2-40B4-BE49-F238E27FC236}">
                <a16:creationId xmlns:a16="http://schemas.microsoft.com/office/drawing/2014/main" id="{311574E4-9E4B-4E48-B7D0-D18E09094F1C}"/>
              </a:ext>
            </a:extLst>
          </p:cNvPr>
          <p:cNvSpPr txBox="1"/>
          <p:nvPr/>
        </p:nvSpPr>
        <p:spPr>
          <a:xfrm>
            <a:off x="249379" y="1267450"/>
            <a:ext cx="3625494" cy="369332"/>
          </a:xfrm>
          <a:prstGeom prst="rect">
            <a:avLst/>
          </a:prstGeom>
          <a:noFill/>
        </p:spPr>
        <p:txBody>
          <a:bodyPr wrap="square" rtlCol="0">
            <a:spAutoFit/>
          </a:bodyPr>
          <a:lstStyle/>
          <a:p>
            <a:r>
              <a:rPr lang="en-IN" dirty="0" err="1"/>
              <a:t>Encrypt&amp;Decrypt</a:t>
            </a:r>
            <a:r>
              <a:rPr lang="en-IN" dirty="0"/>
              <a:t> using open </a:t>
            </a:r>
            <a:r>
              <a:rPr lang="en-IN" dirty="0" err="1"/>
              <a:t>Stego</a:t>
            </a:r>
            <a:r>
              <a:rPr lang="en-IN" dirty="0"/>
              <a:t>:</a:t>
            </a:r>
          </a:p>
        </p:txBody>
      </p:sp>
      <p:sp>
        <p:nvSpPr>
          <p:cNvPr id="27" name="TextBox 26">
            <a:extLst>
              <a:ext uri="{FF2B5EF4-FFF2-40B4-BE49-F238E27FC236}">
                <a16:creationId xmlns:a16="http://schemas.microsoft.com/office/drawing/2014/main" id="{395B1F88-12E1-494E-A0F6-0CA33C5D861A}"/>
              </a:ext>
            </a:extLst>
          </p:cNvPr>
          <p:cNvSpPr txBox="1"/>
          <p:nvPr/>
        </p:nvSpPr>
        <p:spPr>
          <a:xfrm>
            <a:off x="4072091" y="1230848"/>
            <a:ext cx="3625494" cy="369332"/>
          </a:xfrm>
          <a:prstGeom prst="rect">
            <a:avLst/>
          </a:prstGeom>
          <a:noFill/>
        </p:spPr>
        <p:txBody>
          <a:bodyPr wrap="square" rtlCol="0">
            <a:spAutoFit/>
          </a:bodyPr>
          <a:lstStyle/>
          <a:p>
            <a:r>
              <a:rPr lang="en-IN" dirty="0"/>
              <a:t>Output using open </a:t>
            </a:r>
            <a:r>
              <a:rPr lang="en-IN" dirty="0" err="1"/>
              <a:t>Stego</a:t>
            </a:r>
            <a:r>
              <a:rPr lang="en-IN" dirty="0"/>
              <a:t>:</a:t>
            </a:r>
          </a:p>
        </p:txBody>
      </p:sp>
      <p:sp>
        <p:nvSpPr>
          <p:cNvPr id="28" name="TextBox 27">
            <a:extLst>
              <a:ext uri="{FF2B5EF4-FFF2-40B4-BE49-F238E27FC236}">
                <a16:creationId xmlns:a16="http://schemas.microsoft.com/office/drawing/2014/main" id="{457E7209-A8D3-47AB-8077-951C84CB585B}"/>
              </a:ext>
            </a:extLst>
          </p:cNvPr>
          <p:cNvSpPr txBox="1"/>
          <p:nvPr/>
        </p:nvSpPr>
        <p:spPr>
          <a:xfrm>
            <a:off x="8203377" y="1302026"/>
            <a:ext cx="3551294" cy="369332"/>
          </a:xfrm>
          <a:prstGeom prst="rect">
            <a:avLst/>
          </a:prstGeom>
          <a:noFill/>
        </p:spPr>
        <p:txBody>
          <a:bodyPr wrap="square" rtlCol="0">
            <a:spAutoFit/>
          </a:bodyPr>
          <a:lstStyle/>
          <a:p>
            <a:r>
              <a:rPr lang="en-IN" dirty="0"/>
              <a:t>Output using Python:</a:t>
            </a:r>
          </a:p>
        </p:txBody>
      </p:sp>
    </p:spTree>
    <p:extLst>
      <p:ext uri="{BB962C8B-B14F-4D97-AF65-F5344CB8AC3E}">
        <p14:creationId xmlns:p14="http://schemas.microsoft.com/office/powerpoint/2010/main" val="208371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3" name="Content Placeholder 2">
            <a:extLst>
              <a:ext uri="{FF2B5EF4-FFF2-40B4-BE49-F238E27FC236}">
                <a16:creationId xmlns:a16="http://schemas.microsoft.com/office/drawing/2014/main" id="{D4974547-DF1B-77BB-E545-9344EDB9AD3F}"/>
              </a:ext>
            </a:extLst>
          </p:cNvPr>
          <p:cNvSpPr>
            <a:spLocks noGrp="1"/>
          </p:cNvSpPr>
          <p:nvPr>
            <p:ph idx="1"/>
          </p:nvPr>
        </p:nvSpPr>
        <p:spPr/>
        <p:txBody>
          <a:bodyPr/>
          <a:lstStyle/>
          <a:p>
            <a:pPr marL="0" indent="0">
              <a:buNone/>
            </a:pPr>
            <a:r>
              <a:rPr lang="en-US" sz="3200" dirty="0"/>
              <a:t>Steganography provides an effective method for covert communication by embedding secret data within images. The project demonstrates how modern techniques can enhance security while preserving data integrity. It serves as a </a:t>
            </a:r>
            <a:r>
              <a:rPr lang="en-US" sz="3200" b="1" dirty="0"/>
              <a:t>low-risk, high-security</a:t>
            </a:r>
            <a:r>
              <a:rPr lang="en-US" sz="3200" dirty="0"/>
              <a:t> solution for secure data exchange.</a:t>
            </a:r>
          </a:p>
          <a:p>
            <a:pPr marL="0" indent="0">
              <a:buNone/>
            </a:pPr>
            <a:endParaRPr lang="en-US" sz="3200" b="1" dirty="0"/>
          </a:p>
          <a:p>
            <a:endParaRPr lang="en-IN" dirty="0"/>
          </a:p>
        </p:txBody>
      </p:sp>
    </p:spTree>
    <p:extLst>
      <p:ext uri="{BB962C8B-B14F-4D97-AF65-F5344CB8AC3E}">
        <p14:creationId xmlns:p14="http://schemas.microsoft.com/office/powerpoint/2010/main" val="4233882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a:xfrm>
            <a:off x="581193" y="1302026"/>
            <a:ext cx="11029615" cy="4673324"/>
          </a:xfrm>
        </p:spPr>
        <p:txBody>
          <a:bodyPr/>
          <a:lstStyle/>
          <a:p>
            <a:pPr marL="0" indent="0">
              <a:buNone/>
            </a:pPr>
            <a:r>
              <a:rPr lang="en-IN" dirty="0">
                <a:hlinkClick r:id="rId2"/>
              </a:rPr>
              <a:t>https://github.com/Aliya65/Steganography</a:t>
            </a:r>
            <a:endParaRPr lang="en-IN" dirty="0"/>
          </a:p>
        </p:txBody>
      </p:sp>
    </p:spTree>
    <p:extLst>
      <p:ext uri="{BB962C8B-B14F-4D97-AF65-F5344CB8AC3E}">
        <p14:creationId xmlns:p14="http://schemas.microsoft.com/office/powerpoint/2010/main" val="223066476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289AE2-D2AE-49D1-AFAC-3A79F6794255}">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fadb41d3-f9cb-40fb-903c-8cacaba95bb5"/>
    <ds:schemaRef ds:uri="http://purl.org/dc/terms/"/>
    <ds:schemaRef ds:uri="b30265f8-c5e2-4918-b4a1-b977299ca3e2"/>
    <ds:schemaRef ds:uri="http://www.w3.org/XML/1998/namespace"/>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forward</Template>
  <TotalTime>111</TotalTime>
  <Words>377</Words>
  <Application>Microsoft Office PowerPoint</Application>
  <PresentationFormat>Widescreen</PresentationFormat>
  <Paragraphs>36</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Franklin Gothic Book</vt:lpstr>
      <vt:lpstr>Franklin Gothic Demi</vt:lpstr>
      <vt:lpstr>Wingdings 2</vt:lpstr>
      <vt:lpstr>DividendVTI</vt:lpstr>
      <vt:lpstr>SECURE DATA HIDING IN IMAGES USING STEGANOGRAPHY</vt:lpstr>
      <vt:lpstr>OUTLINE</vt:lpstr>
      <vt:lpstr>Problem Statement</vt:lpstr>
      <vt:lpstr>Technology  used</vt:lpstr>
      <vt:lpstr>Wow factors</vt:lpstr>
      <vt:lpstr>End users</vt:lpstr>
      <vt:lpstr>Results</vt:lpstr>
      <vt:lpstr>Conclusion</vt:lpstr>
      <vt:lpstr>GitHub Link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ALIYA</cp:lastModifiedBy>
  <cp:revision>27</cp:revision>
  <dcterms:created xsi:type="dcterms:W3CDTF">2021-05-26T16:50:10Z</dcterms:created>
  <dcterms:modified xsi:type="dcterms:W3CDTF">2025-02-24T18:57:34Z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